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67" r:id="rId17"/>
    <p:sldId id="271" r:id="rId18"/>
    <p:sldId id="269" r:id="rId19"/>
    <p:sldId id="272" r:id="rId20"/>
    <p:sldId id="268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C1BDD-05C0-46C1-86CE-61EF20CB2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EB8EC8-8C23-441C-BAE1-6B4A752FC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0D3E54-EACF-440B-9E26-9DCF2D1C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1A02F6-A8E9-416A-A561-4EA1CA03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226780-0A85-41D9-9153-BDF1EDEA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46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1A1CEC-2DDD-456D-8933-EA1E44C9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E080CAB-E8DA-4923-8DC3-1F7E9A97E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ACEEA6-2BEF-4F9F-B913-1F557A9A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C83885-2E7B-4956-A98F-8F44CD6E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CA9A23-67DE-41DC-8295-DF2865440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89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C0F56DF-C43F-4752-B1F6-5F8333C6D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F8D69E4-07F8-42DA-9377-1DF9D9EB2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4D79E8-4580-4EB3-A6B6-EC6873C52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E753A7-0E3D-49F8-87FF-D7F796E3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05E653-9179-49FF-B143-9C81B032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0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F37215-ACF4-4DFF-B88F-25BA3EE2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CB2365-E0DF-4DC1-A15F-6260D284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859F54-69C0-4DAD-BB30-8D9D7335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610D24-98B8-4F00-819B-1074D625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8730A-8EF8-419F-AF16-835C7F2E7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600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44EFB5-D28D-4A27-B192-912ED943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CABC80-FAA2-46DF-857C-B0C4CF716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3EDE7F-A600-4A90-951C-D9945401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119FA6-27FC-49EA-8C79-951E3A82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F2AC73-164C-4B40-BED4-EF207118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980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DAA998-F415-4A1A-8B33-64A198E5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A924C3-A4E3-4C41-890D-F35B7AE2E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75AB8D-3180-41B9-A966-DF6AFAF21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9CEDC-9878-4600-B9A6-D983778F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F39A19-CB3C-420C-AAC1-DDFF9461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A48377-E95E-4D6F-8FD5-7926233B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17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63898-8E2C-47CB-BB16-0A2C67196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C90F74-11A5-4EDF-AE2A-32B8D7074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40E4A8-5B3F-4440-B21C-331CF0AA4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36DD3C1-8D0E-4DBB-94C6-6659F0AC5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850BFBC-4947-43B8-B03C-00EE58AD2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FC63877-2402-4A6E-B10D-3468E68F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0C95335-2645-4BD4-864F-6FD8674E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335CD82-5D78-46EF-8F66-49356A14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455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E48105-0C4D-44D3-B8F9-9C089A3F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4B9504-322E-4D69-889E-4615C593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D52DA5-8E49-481B-91B9-91A7111F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69F56F-426C-44AB-8077-5218997E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2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DECB939-83F8-48F8-AB3B-1F5E4E20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F2BDC9-EF87-4E1D-9A95-D878512CE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4DDF14-31BE-4812-9443-4C030CB6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45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8194C6-0CEC-4505-91E2-14A98860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894DD2-8EA6-4759-990A-F5D9CB958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9F4509-7603-478D-9539-C00622619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C23D6B-0E76-42A8-9B61-A2C25F86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29A2A3-608B-4B1F-8455-ADE0F8D1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E45215-43B9-442A-BFDC-825DECF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372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B14E69-320E-4789-885E-FAFB7ED3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0310DFD-FB02-448C-A710-8426CBCF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DAEAE5-5F0D-4C2E-A3B6-53DC6A832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7823123-D487-452F-8EFC-8285F18A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63FB59C-ED25-420F-8768-908F89F5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654A66-448E-411F-B0E9-8328DCA7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362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8DB32B6-1014-44E0-9DE6-4C873DAD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A7009D-837C-4114-A1B0-78D3A159C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51E067-00F6-45CD-928A-0E8E367438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F68B6-36BE-4264-9EC0-556B8DB34CAE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A56A7A-BB9D-48D1-99BD-4686E9CE9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DB1A0A-4825-4980-8821-E1D9A8DE7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2AA7A-4774-4EC4-8486-5375CB8C9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92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36.png"/><Relationship Id="rId4" Type="http://schemas.openxmlformats.org/officeDocument/2006/relationships/video" Target="../media/media4.mp4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7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40.png"/><Relationship Id="rId4" Type="http://schemas.openxmlformats.org/officeDocument/2006/relationships/video" Target="../media/media7.mp4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5" Type="http://schemas.microsoft.com/office/2007/relationships/media" Target="../media/media11.mp4"/><Relationship Id="rId10" Type="http://schemas.openxmlformats.org/officeDocument/2006/relationships/image" Target="../media/image44.png"/><Relationship Id="rId4" Type="http://schemas.openxmlformats.org/officeDocument/2006/relationships/video" Target="../media/media10.mp4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5" Type="http://schemas.microsoft.com/office/2007/relationships/media" Target="../media/media14.mp4"/><Relationship Id="rId10" Type="http://schemas.openxmlformats.org/officeDocument/2006/relationships/image" Target="../media/image49.png"/><Relationship Id="rId4" Type="http://schemas.openxmlformats.org/officeDocument/2006/relationships/video" Target="../media/media13.mp4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media" Target="../media/media1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video" Target="../media/media17.mp4"/><Relationship Id="rId5" Type="http://schemas.microsoft.com/office/2007/relationships/media" Target="../media/media17.mp4"/><Relationship Id="rId10" Type="http://schemas.openxmlformats.org/officeDocument/2006/relationships/image" Target="../media/image52.png"/><Relationship Id="rId4" Type="http://schemas.openxmlformats.org/officeDocument/2006/relationships/video" Target="../media/media16.mp4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9.mp4"/><Relationship Id="rId7" Type="http://schemas.openxmlformats.org/officeDocument/2006/relationships/image" Target="../media/image54.png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9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776D68-9017-4C15-97CB-680FB18F9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7649" y="1041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Vorticità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>
                <a:latin typeface="Century Gothic" panose="020B0502020202020204" pitchFamily="34" charset="0"/>
              </a:rPr>
              <a:t>e 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>
                <a:latin typeface="Century Gothic" panose="020B0502020202020204" pitchFamily="34" charset="0"/>
              </a:rPr>
              <a:t>Anelli Vorticosi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1E10DAC-DBBB-4E70-8F05-3D06E5DBE31E}"/>
              </a:ext>
            </a:extLst>
          </p:cNvPr>
          <p:cNvSpPr txBox="1"/>
          <p:nvPr/>
        </p:nvSpPr>
        <p:spPr>
          <a:xfrm>
            <a:off x="1331022" y="5293380"/>
            <a:ext cx="3249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entury Gothic" panose="020B0502020202020204" pitchFamily="34" charset="0"/>
              </a:rPr>
              <a:t>Davide Gianatti</a:t>
            </a:r>
          </a:p>
        </p:txBody>
      </p:sp>
      <p:pic>
        <p:nvPicPr>
          <p:cNvPr id="27" name="Immagine 26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3627FAF7-BAB1-4B68-B39B-4269F619F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6" y="323744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78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3858390-E4AD-4717-9BDE-29F0C365C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53" y="3579397"/>
            <a:ext cx="5208105" cy="390607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31EE0BC-3295-431D-92B8-DF1B3BAA7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51" y="3579397"/>
            <a:ext cx="5208105" cy="390607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Apparato Sperimentale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1A9FD1E-4FF1-48F9-83A4-A3027629D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521" y="3968368"/>
            <a:ext cx="3174957" cy="752359"/>
          </a:xfrm>
          <a:prstGeom prst="rect">
            <a:avLst/>
          </a:prstGeom>
        </p:spPr>
      </p:pic>
      <p:pic>
        <p:nvPicPr>
          <p:cNvPr id="3" name="InShot_20220118_220820486">
            <a:hlinkClick r:id="" action="ppaction://media"/>
            <a:extLst>
              <a:ext uri="{FF2B5EF4-FFF2-40B4-BE49-F238E27FC236}">
                <a16:creationId xmlns:a16="http://schemas.microsoft.com/office/drawing/2014/main" id="{B288C6DB-4F0D-4F7D-BB30-6F6A900094C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53132" y="989399"/>
            <a:ext cx="5564037" cy="2782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843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FE2DF64B-17BA-4E10-BBDE-AF712E20B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18" y="-583303"/>
            <a:ext cx="6516964" cy="868928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Collisione frontale</a:t>
            </a:r>
          </a:p>
        </p:txBody>
      </p:sp>
    </p:spTree>
    <p:extLst>
      <p:ext uri="{BB962C8B-B14F-4D97-AF65-F5344CB8AC3E}">
        <p14:creationId xmlns:p14="http://schemas.microsoft.com/office/powerpoint/2010/main" val="400007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ad-on">
            <a:hlinkClick r:id="" action="ppaction://media"/>
            <a:extLst>
              <a:ext uri="{FF2B5EF4-FFF2-40B4-BE49-F238E27FC236}">
                <a16:creationId xmlns:a16="http://schemas.microsoft.com/office/drawing/2014/main" id="{BF8971C3-D86E-4361-9272-63799FBF11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347009" y="888264"/>
            <a:ext cx="6775294" cy="50814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Collisione frontale</a:t>
            </a:r>
          </a:p>
        </p:txBody>
      </p:sp>
      <p:pic>
        <p:nvPicPr>
          <p:cNvPr id="3" name="InShot_20220118_214507092">
            <a:hlinkClick r:id="" action="ppaction://media"/>
            <a:extLst>
              <a:ext uri="{FF2B5EF4-FFF2-40B4-BE49-F238E27FC236}">
                <a16:creationId xmlns:a16="http://schemas.microsoft.com/office/drawing/2014/main" id="{4FB12E3A-A35E-4124-93FD-F0C6A2A04E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938876"/>
            <a:ext cx="5459895" cy="27384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nShot_20220131_010130414">
            <a:hlinkClick r:id="" action="ppaction://media"/>
            <a:extLst>
              <a:ext uri="{FF2B5EF4-FFF2-40B4-BE49-F238E27FC236}">
                <a16:creationId xmlns:a16="http://schemas.microsoft.com/office/drawing/2014/main" id="{841EEDD7-2B27-409B-9664-C532FC2F3DD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5999" y="3677355"/>
            <a:ext cx="5459895" cy="2735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889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A781566-9F35-418A-8D3D-D4078CAA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22" y="314911"/>
            <a:ext cx="9925878" cy="744440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latin typeface="Century Gothic" panose="020B0502020202020204" pitchFamily="34" charset="0"/>
              </a:rPr>
              <a:t>Leap-frogging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61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eap_frogging">
            <a:hlinkClick r:id="" action="ppaction://media"/>
            <a:extLst>
              <a:ext uri="{FF2B5EF4-FFF2-40B4-BE49-F238E27FC236}">
                <a16:creationId xmlns:a16="http://schemas.microsoft.com/office/drawing/2014/main" id="{119F20C4-A81A-4D44-B00C-85EED9A850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600298" y="1064080"/>
            <a:ext cx="7380926" cy="55356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latin typeface="Century Gothic" panose="020B0502020202020204" pitchFamily="34" charset="0"/>
              </a:rPr>
              <a:t>Leap-frogging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8" name="InShot_20220118_222757040">
            <a:hlinkClick r:id="" action="ppaction://media"/>
            <a:extLst>
              <a:ext uri="{FF2B5EF4-FFF2-40B4-BE49-F238E27FC236}">
                <a16:creationId xmlns:a16="http://schemas.microsoft.com/office/drawing/2014/main" id="{954807BB-63AB-4333-B60F-AF980C2837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1064080"/>
            <a:ext cx="2827683" cy="5655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nShot_20220118_213254693">
            <a:hlinkClick r:id="" action="ppaction://media"/>
            <a:extLst>
              <a:ext uri="{FF2B5EF4-FFF2-40B4-BE49-F238E27FC236}">
                <a16:creationId xmlns:a16="http://schemas.microsoft.com/office/drawing/2014/main" id="{8850AB42-76CE-4FBB-9D5E-B3F62BE58EB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23683" y="1064080"/>
            <a:ext cx="2827683" cy="5655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499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0E179F7-CB08-449A-BB8F-6DD39D163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83" y="662781"/>
            <a:ext cx="9144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Collisione a un angolo</a:t>
            </a:r>
          </a:p>
        </p:txBody>
      </p:sp>
    </p:spTree>
    <p:extLst>
      <p:ext uri="{BB962C8B-B14F-4D97-AF65-F5344CB8AC3E}">
        <p14:creationId xmlns:p14="http://schemas.microsoft.com/office/powerpoint/2010/main" val="2204542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erazione_angolo">
            <a:hlinkClick r:id="" action="ppaction://media"/>
            <a:extLst>
              <a:ext uri="{FF2B5EF4-FFF2-40B4-BE49-F238E27FC236}">
                <a16:creationId xmlns:a16="http://schemas.microsoft.com/office/drawing/2014/main" id="{D3E4AECD-02AF-4FA5-BFE8-ACEF2350C1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569924" y="662781"/>
            <a:ext cx="7392753" cy="554456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Collisione a un angolo</a:t>
            </a:r>
          </a:p>
        </p:txBody>
      </p:sp>
      <p:pic>
        <p:nvPicPr>
          <p:cNvPr id="4" name="InShot_20220131_005329047">
            <a:hlinkClick r:id="" action="ppaction://media"/>
            <a:extLst>
              <a:ext uri="{FF2B5EF4-FFF2-40B4-BE49-F238E27FC236}">
                <a16:creationId xmlns:a16="http://schemas.microsoft.com/office/drawing/2014/main" id="{C87BDAAD-2489-421E-9B94-E4F21CF6E8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1048083"/>
            <a:ext cx="5425440" cy="2718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nShot_20220131_005612299">
            <a:hlinkClick r:id="" action="ppaction://media"/>
            <a:extLst>
              <a:ext uri="{FF2B5EF4-FFF2-40B4-BE49-F238E27FC236}">
                <a16:creationId xmlns:a16="http://schemas.microsoft.com/office/drawing/2014/main" id="{AEB9A73C-0E4C-46E7-B64D-B269505107A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38788" y="3766454"/>
            <a:ext cx="5425441" cy="2718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304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79445477-EAD7-4C4D-815B-DA53E8A5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78" y="-586757"/>
            <a:ext cx="6023635" cy="803151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Interazione con bordo rigido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423519-7418-439E-B6A7-31629765220D}"/>
              </a:ext>
            </a:extLst>
          </p:cNvPr>
          <p:cNvSpPr txBox="1"/>
          <p:nvPr/>
        </p:nvSpPr>
        <p:spPr>
          <a:xfrm>
            <a:off x="652670" y="3198168"/>
            <a:ext cx="4131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Anello vorticoso immagine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64CE6B-4082-4EB6-9F7D-EF19B2A6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08" y="3248980"/>
            <a:ext cx="515935" cy="36004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93EB781-E493-4DC5-A4CB-8FB523C0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120" y="3248979"/>
            <a:ext cx="1416939" cy="3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6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oundary">
            <a:hlinkClick r:id="" action="ppaction://media"/>
            <a:extLst>
              <a:ext uri="{FF2B5EF4-FFF2-40B4-BE49-F238E27FC236}">
                <a16:creationId xmlns:a16="http://schemas.microsoft.com/office/drawing/2014/main" id="{5F946020-3EC9-46FC-BE76-2339CE5ED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50578" y="2838157"/>
            <a:ext cx="5753686" cy="431526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Interazione con bordo rigido</a:t>
            </a:r>
          </a:p>
        </p:txBody>
      </p:sp>
      <p:pic>
        <p:nvPicPr>
          <p:cNvPr id="5" name="InShot_20220131_010416031">
            <a:hlinkClick r:id="" action="ppaction://media"/>
            <a:extLst>
              <a:ext uri="{FF2B5EF4-FFF2-40B4-BE49-F238E27FC236}">
                <a16:creationId xmlns:a16="http://schemas.microsoft.com/office/drawing/2014/main" id="{9B03D6CF-B7CA-42BE-93E4-DF2F39A89D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85436" y="1018099"/>
            <a:ext cx="4962477" cy="24812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nShot_20220131_005852202">
            <a:hlinkClick r:id="" action="ppaction://media"/>
            <a:extLst>
              <a:ext uri="{FF2B5EF4-FFF2-40B4-BE49-F238E27FC236}">
                <a16:creationId xmlns:a16="http://schemas.microsoft.com/office/drawing/2014/main" id="{FD6648C0-9458-4684-AB23-7AD9BAEF187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04264" y="1018099"/>
            <a:ext cx="2627650" cy="5255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588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terazione_sfasata">
            <a:hlinkClick r:id="" action="ppaction://media"/>
            <a:extLst>
              <a:ext uri="{FF2B5EF4-FFF2-40B4-BE49-F238E27FC236}">
                <a16:creationId xmlns:a16="http://schemas.microsoft.com/office/drawing/2014/main" id="{7921E34B-A85F-4351-BC5B-285353FBC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6023" y="2379561"/>
            <a:ext cx="7243140" cy="543235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Interazioni asimmetriche</a:t>
            </a:r>
          </a:p>
        </p:txBody>
      </p:sp>
      <p:pic>
        <p:nvPicPr>
          <p:cNvPr id="4" name="InShot_20220118_222218830">
            <a:hlinkClick r:id="" action="ppaction://media"/>
            <a:extLst>
              <a:ext uri="{FF2B5EF4-FFF2-40B4-BE49-F238E27FC236}">
                <a16:creationId xmlns:a16="http://schemas.microsoft.com/office/drawing/2014/main" id="{91E8293C-CEDD-41D7-9624-565AB39D8A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61287" y="1053998"/>
            <a:ext cx="4740129" cy="2375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nShot_20220118_221914239">
            <a:hlinkClick r:id="" action="ppaction://media"/>
            <a:extLst>
              <a:ext uri="{FF2B5EF4-FFF2-40B4-BE49-F238E27FC236}">
                <a16:creationId xmlns:a16="http://schemas.microsoft.com/office/drawing/2014/main" id="{C34658A3-42EC-4BEE-95C4-51819C5F4B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01416" y="1073426"/>
            <a:ext cx="2667000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3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1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AABDBD8-C8AB-430B-A058-B262FE340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455" y="820804"/>
            <a:ext cx="4311870" cy="323390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16E75B3-3224-4147-A817-B1701DADE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7" y="-394398"/>
            <a:ext cx="6330461" cy="474784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Vorticità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290862-70F6-4775-BBB5-8BE01B7E63A4}"/>
              </a:ext>
            </a:extLst>
          </p:cNvPr>
          <p:cNvSpPr txBox="1"/>
          <p:nvPr/>
        </p:nvSpPr>
        <p:spPr>
          <a:xfrm>
            <a:off x="7332345" y="3122106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Prima legge di Helmholtz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599B62-E0AE-4D79-9E23-A6F969802741}"/>
              </a:ext>
            </a:extLst>
          </p:cNvPr>
          <p:cNvSpPr txBox="1"/>
          <p:nvPr/>
        </p:nvSpPr>
        <p:spPr>
          <a:xfrm>
            <a:off x="4140595" y="4971240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Teorema di Kelvin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55A2236-BD75-4375-B0A9-69BC3472E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086" y="5428709"/>
            <a:ext cx="1752600" cy="82391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4F4DC2C-C265-4CA4-B142-942893838A99}"/>
              </a:ext>
            </a:extLst>
          </p:cNvPr>
          <p:cNvSpPr txBox="1"/>
          <p:nvPr/>
        </p:nvSpPr>
        <p:spPr>
          <a:xfrm>
            <a:off x="5974955" y="5455944"/>
            <a:ext cx="2610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entury Gothic" panose="020B0502020202020204" pitchFamily="34" charset="0"/>
              </a:rPr>
              <a:t>Le linee vorticose sono materiali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BDE7EE6-F279-4EC8-8D60-C919C69CE862}"/>
              </a:ext>
            </a:extLst>
          </p:cNvPr>
          <p:cNvSpPr txBox="1"/>
          <p:nvPr/>
        </p:nvSpPr>
        <p:spPr>
          <a:xfrm>
            <a:off x="1450002" y="3122106"/>
            <a:ext cx="322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Legge di Biot-</a:t>
            </a:r>
            <a:r>
              <a:rPr lang="it-IT" sz="2400" dirty="0" err="1">
                <a:latin typeface="Century Gothic" panose="020B0502020202020204" pitchFamily="34" charset="0"/>
              </a:rPr>
              <a:t>Savart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BB2CE2-108A-4F34-80D9-ADC9122D1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35" y="3699728"/>
            <a:ext cx="5717215" cy="88041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6FD686-5E6F-4CBF-A3F8-A465B2072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918" y="1841936"/>
            <a:ext cx="2262163" cy="46166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94C785A-A8C6-435B-9A14-B2CBC2315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010" y="3687540"/>
            <a:ext cx="5077487" cy="8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62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terazione_90">
            <a:hlinkClick r:id="" action="ppaction://media"/>
            <a:extLst>
              <a:ext uri="{FF2B5EF4-FFF2-40B4-BE49-F238E27FC236}">
                <a16:creationId xmlns:a16="http://schemas.microsoft.com/office/drawing/2014/main" id="{FEEBF342-148E-4B34-9C8A-76E0AD9B6C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39484" y="1002323"/>
            <a:ext cx="7807569" cy="585567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Interazioni asimmetriche</a:t>
            </a:r>
          </a:p>
        </p:txBody>
      </p:sp>
      <p:pic>
        <p:nvPicPr>
          <p:cNvPr id="8" name="InShot_20220118_223551435">
            <a:hlinkClick r:id="" action="ppaction://media"/>
            <a:extLst>
              <a:ext uri="{FF2B5EF4-FFF2-40B4-BE49-F238E27FC236}">
                <a16:creationId xmlns:a16="http://schemas.microsoft.com/office/drawing/2014/main" id="{7E617AAB-9D28-4C74-A7F0-E7EE42948B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9829" y="2327886"/>
            <a:ext cx="5963624" cy="2981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922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7ABA3CBD-7A0A-40F0-8449-7E0D2263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44" y="662781"/>
            <a:ext cx="4839656" cy="645287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Conclusioni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DEBBEF-8E18-4F96-AF53-613982BEDD18}"/>
              </a:ext>
            </a:extLst>
          </p:cNvPr>
          <p:cNvSpPr txBox="1"/>
          <p:nvPr/>
        </p:nvSpPr>
        <p:spPr>
          <a:xfrm>
            <a:off x="838200" y="3311105"/>
            <a:ext cx="6954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L’algoritmo implementato descrive con buona approssimazione i risultati sperimentali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A7A611-D4DE-44B7-A8AF-3CD4EF9A3F7B}"/>
              </a:ext>
            </a:extLst>
          </p:cNvPr>
          <p:cNvSpPr txBox="1"/>
          <p:nvPr/>
        </p:nvSpPr>
        <p:spPr>
          <a:xfrm>
            <a:off x="838200" y="4686961"/>
            <a:ext cx="633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Il metodo può essere applicato a distribuzioni di vorticità più complesse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D5449B-FBE6-43A2-9F0E-EE557158A1D7}"/>
              </a:ext>
            </a:extLst>
          </p:cNvPr>
          <p:cNvSpPr txBox="1"/>
          <p:nvPr/>
        </p:nvSpPr>
        <p:spPr>
          <a:xfrm>
            <a:off x="838200" y="1565918"/>
            <a:ext cx="6742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Il continuo confronto fra dati sperimentali e simulazioni numeriche è di fondamentale importanza in fluidodinamica</a:t>
            </a:r>
          </a:p>
        </p:txBody>
      </p:sp>
    </p:spTree>
    <p:extLst>
      <p:ext uri="{BB962C8B-B14F-4D97-AF65-F5344CB8AC3E}">
        <p14:creationId xmlns:p14="http://schemas.microsoft.com/office/powerpoint/2010/main" val="330285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DF96EB9C-85D5-4EA9-9861-6F481AC9C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24" y="2925134"/>
            <a:ext cx="3887835" cy="291587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F14470E-D06A-4B29-AE5F-CD5D783C7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52" y="2925134"/>
            <a:ext cx="3887835" cy="291587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Risoluzioni Numeriche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863A94-3507-4DA3-854F-36ADB7207536}"/>
              </a:ext>
            </a:extLst>
          </p:cNvPr>
          <p:cNvSpPr txBox="1"/>
          <p:nvPr/>
        </p:nvSpPr>
        <p:spPr>
          <a:xfrm>
            <a:off x="458372" y="5950634"/>
            <a:ext cx="7349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Non esistenza di soluzioni analitiche e turbolenza 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9E8ACD-3A82-4497-81C5-A67580787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233" y="5950634"/>
            <a:ext cx="671819" cy="46882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095BB6-5868-4AE2-92E2-929816EEC95E}"/>
              </a:ext>
            </a:extLst>
          </p:cNvPr>
          <p:cNvSpPr txBox="1"/>
          <p:nvPr/>
        </p:nvSpPr>
        <p:spPr>
          <a:xfrm>
            <a:off x="8864716" y="5950633"/>
            <a:ext cx="3183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Soluzioni Numeriche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DDA7557-3CDE-4E89-BC00-E0ABE9B28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97" y="1672148"/>
            <a:ext cx="10259236" cy="76635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886079-A29D-4F0C-B13A-BAFFFA5E462E}"/>
              </a:ext>
            </a:extLst>
          </p:cNvPr>
          <p:cNvSpPr txBox="1"/>
          <p:nvPr/>
        </p:nvSpPr>
        <p:spPr>
          <a:xfrm>
            <a:off x="3750365" y="1260991"/>
            <a:ext cx="424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Equazione della vorticità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5E2247-F5A7-40F1-BD02-308184A4E534}"/>
              </a:ext>
            </a:extLst>
          </p:cNvPr>
          <p:cNvSpPr txBox="1"/>
          <p:nvPr/>
        </p:nvSpPr>
        <p:spPr>
          <a:xfrm>
            <a:off x="3750365" y="2642573"/>
            <a:ext cx="424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Numero di Reynolds</a:t>
            </a:r>
          </a:p>
        </p:txBody>
      </p:sp>
    </p:spTree>
    <p:extLst>
      <p:ext uri="{BB962C8B-B14F-4D97-AF65-F5344CB8AC3E}">
        <p14:creationId xmlns:p14="http://schemas.microsoft.com/office/powerpoint/2010/main" val="71542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AF936E08-A3A7-4887-89FC-29D30948C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18" y="2541133"/>
            <a:ext cx="6558098" cy="49185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EB2B85-2338-4F8B-BE94-99EC74336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746" y="-117978"/>
            <a:ext cx="5411375" cy="405853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Metodo dei tubi vorticosi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14805A-38CC-4473-98AA-30E851493F50}"/>
              </a:ext>
            </a:extLst>
          </p:cNvPr>
          <p:cNvSpPr txBox="1"/>
          <p:nvPr/>
        </p:nvSpPr>
        <p:spPr>
          <a:xfrm>
            <a:off x="838200" y="1358745"/>
            <a:ext cx="7335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Il campo vorticità viene discretizzato in N tubi</a:t>
            </a:r>
          </a:p>
          <a:p>
            <a:r>
              <a:rPr lang="it-IT" sz="2400" dirty="0">
                <a:latin typeface="Century Gothic" panose="020B0502020202020204" pitchFamily="34" charset="0"/>
              </a:rPr>
              <a:t>vorticosi con </a:t>
            </a:r>
            <a:r>
              <a:rPr lang="it-IT" sz="2400" dirty="0" err="1">
                <a:latin typeface="Century Gothic" panose="020B0502020202020204" pitchFamily="34" charset="0"/>
              </a:rPr>
              <a:t>overlap</a:t>
            </a:r>
            <a:r>
              <a:rPr lang="it-IT" sz="2400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7A425E-A191-458A-B2FB-B74DD4215072}"/>
              </a:ext>
            </a:extLst>
          </p:cNvPr>
          <p:cNvSpPr txBox="1"/>
          <p:nvPr/>
        </p:nvSpPr>
        <p:spPr>
          <a:xfrm>
            <a:off x="838200" y="2513784"/>
            <a:ext cx="203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Centro tubo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4E61FA-ECE2-4537-AA8E-DB680D48B3CF}"/>
              </a:ext>
            </a:extLst>
          </p:cNvPr>
          <p:cNvSpPr txBox="1"/>
          <p:nvPr/>
        </p:nvSpPr>
        <p:spPr>
          <a:xfrm>
            <a:off x="838200" y="3270652"/>
            <a:ext cx="203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Forza tubo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6D4F6FA-DF51-46B0-9B8F-09341C74A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941" y="2490449"/>
            <a:ext cx="1190612" cy="46166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B0A6C19-241C-4ACA-B694-7ABD5DB49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435" y="3270652"/>
            <a:ext cx="574500" cy="46635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2B39C48-7299-4936-ACF9-7D9BE65F5C9D}"/>
              </a:ext>
            </a:extLst>
          </p:cNvPr>
          <p:cNvSpPr txBox="1"/>
          <p:nvPr/>
        </p:nvSpPr>
        <p:spPr>
          <a:xfrm>
            <a:off x="838200" y="4027520"/>
            <a:ext cx="2509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Larghezza tubo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8E2B01BE-8B97-4997-922F-FD796038A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7008" y="4079486"/>
            <a:ext cx="511927" cy="35773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5B76F81-93B2-4B6E-99FA-64724E315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831660"/>
            <a:ext cx="5351011" cy="10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2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AE8271D-ADD5-4895-9080-56D17095C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44" y="2782956"/>
            <a:ext cx="8199297" cy="614947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Legge di Biot-</a:t>
            </a:r>
            <a:r>
              <a:rPr lang="it-IT" dirty="0" err="1">
                <a:latin typeface="Century Gothic" panose="020B0502020202020204" pitchFamily="34" charset="0"/>
              </a:rPr>
              <a:t>Savart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50ECB1-3451-4485-8CB6-C21E27A6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91" y="1442228"/>
            <a:ext cx="3297618" cy="47736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B0B83C2-65BC-42C1-AFD6-6F424572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470" y="2537530"/>
            <a:ext cx="7963047" cy="108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68E2C4D-979B-4271-B171-D4A445BED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852763"/>
            <a:ext cx="6062869" cy="454715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Discretizzazione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DC5132-904A-493A-96F3-C1E7BDBDAFE5}"/>
              </a:ext>
            </a:extLst>
          </p:cNvPr>
          <p:cNvSpPr txBox="1"/>
          <p:nvPr/>
        </p:nvSpPr>
        <p:spPr>
          <a:xfrm>
            <a:off x="838200" y="1193041"/>
            <a:ext cx="928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Il tubo i-esimo viene discretizzato in M</a:t>
            </a:r>
            <a:r>
              <a:rPr lang="it-IT" sz="2400" baseline="-25000" dirty="0">
                <a:latin typeface="Century Gothic" panose="020B0502020202020204" pitchFamily="34" charset="0"/>
              </a:rPr>
              <a:t>i</a:t>
            </a:r>
            <a:r>
              <a:rPr lang="it-IT" sz="2400" dirty="0">
                <a:latin typeface="Century Gothic" panose="020B0502020202020204" pitchFamily="34" charset="0"/>
              </a:rPr>
              <a:t> nodi Lagrangiani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43A4611-6BB5-4888-8BC8-4FCE4BF8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069" y="2421901"/>
            <a:ext cx="2504661" cy="110540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3D02322-FE9B-4545-9D23-4DD67DB6C9FB}"/>
              </a:ext>
            </a:extLst>
          </p:cNvPr>
          <p:cNvSpPr txBox="1"/>
          <p:nvPr/>
        </p:nvSpPr>
        <p:spPr>
          <a:xfrm>
            <a:off x="4404691" y="4164792"/>
            <a:ext cx="338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Evoluzione temporale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B0D4D31B-F549-458A-B857-0C1A0AA3B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12" y="4743999"/>
            <a:ext cx="2939576" cy="13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5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Costo Computazionale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2E39B6-1979-4952-A90D-99ABFC2878FF}"/>
              </a:ext>
            </a:extLst>
          </p:cNvPr>
          <p:cNvSpPr txBox="1"/>
          <p:nvPr/>
        </p:nvSpPr>
        <p:spPr>
          <a:xfrm>
            <a:off x="424066" y="1549367"/>
            <a:ext cx="1134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Numero di operazioni per uno step di evoluzione temporale del sistema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2D530CB-EBB6-4585-B458-09AB9913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551" y="2195041"/>
            <a:ext cx="1514890" cy="72031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90C8D0A-2194-4D98-9741-C0CEE2C00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093" y="3035017"/>
            <a:ext cx="1897806" cy="117345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33A6CE-C54F-454D-873E-68A9A2EAA347}"/>
              </a:ext>
            </a:extLst>
          </p:cNvPr>
          <p:cNvSpPr txBox="1"/>
          <p:nvPr/>
        </p:nvSpPr>
        <p:spPr>
          <a:xfrm>
            <a:off x="1426262" y="4778229"/>
            <a:ext cx="933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Costo della legge di Biot-</a:t>
            </a:r>
            <a:r>
              <a:rPr lang="it-IT" sz="2400" dirty="0" err="1">
                <a:latin typeface="Century Gothic" panose="020B0502020202020204" pitchFamily="34" charset="0"/>
              </a:rPr>
              <a:t>Savart</a:t>
            </a:r>
            <a:r>
              <a:rPr lang="it-IT" sz="2400" dirty="0">
                <a:latin typeface="Century Gothic" panose="020B0502020202020204" pitchFamily="34" charset="0"/>
              </a:rPr>
              <a:t> senza le approssimazioni fatte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DD8A9FF-AA92-4972-8592-8985FD225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956" y="5423903"/>
            <a:ext cx="2924082" cy="5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9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0C672AB-5EA1-4714-8FCA-A116160F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02" y="2375919"/>
            <a:ext cx="4063859" cy="541847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Anelli Vorticosi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16DAAB-CA3F-47AA-9DE0-4A624FF1C6E7}"/>
              </a:ext>
            </a:extLst>
          </p:cNvPr>
          <p:cNvSpPr txBox="1"/>
          <p:nvPr/>
        </p:nvSpPr>
        <p:spPr>
          <a:xfrm>
            <a:off x="2703443" y="1325563"/>
            <a:ext cx="6785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Regione limitata di vorticità in cui le linee vorticose formano dei loop chiusi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8A5F11-BE78-4DD7-A00A-7AA6B2055621}"/>
              </a:ext>
            </a:extLst>
          </p:cNvPr>
          <p:cNvSpPr txBox="1"/>
          <p:nvPr/>
        </p:nvSpPr>
        <p:spPr>
          <a:xfrm>
            <a:off x="2703442" y="2598003"/>
            <a:ext cx="6785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Impossibilità di risoluzione analitica esatta anche in casi di elevata simmetria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4FBC236-FEE4-4D7D-9E70-08535DF98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15" y="4489634"/>
            <a:ext cx="6419438" cy="75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9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azione">
            <a:hlinkClick r:id="" action="ppaction://media"/>
            <a:extLst>
              <a:ext uri="{FF2B5EF4-FFF2-40B4-BE49-F238E27FC236}">
                <a16:creationId xmlns:a16="http://schemas.microsoft.com/office/drawing/2014/main" id="{060C476B-014D-4CFA-AF99-C813945D3A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311" y="1754255"/>
            <a:ext cx="6851375" cy="513853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5A1658-2F3D-4145-B2DC-E4FD19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Formazione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6CE33F-BA08-4BD6-A32B-D232FE395FB1}"/>
              </a:ext>
            </a:extLst>
          </p:cNvPr>
          <p:cNvSpPr txBox="1"/>
          <p:nvPr/>
        </p:nvSpPr>
        <p:spPr>
          <a:xfrm>
            <a:off x="1020417" y="1205948"/>
            <a:ext cx="1033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Fuoriuscita impulsiva di fluido da un condotto cilindrico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B33773C-3DD2-44F6-B727-9A7BCA74D03A}"/>
              </a:ext>
            </a:extLst>
          </p:cNvPr>
          <p:cNvSpPr txBox="1"/>
          <p:nvPr/>
        </p:nvSpPr>
        <p:spPr>
          <a:xfrm>
            <a:off x="929308" y="1910820"/>
            <a:ext cx="1033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Vorticità generata grazie alla condizione di no-slip sulle pareti</a:t>
            </a:r>
          </a:p>
        </p:txBody>
      </p:sp>
    </p:spTree>
    <p:extLst>
      <p:ext uri="{BB962C8B-B14F-4D97-AF65-F5344CB8AC3E}">
        <p14:creationId xmlns:p14="http://schemas.microsoft.com/office/powerpoint/2010/main" val="36610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5685C952DD5C64F8710BE51A18DD279" ma:contentTypeVersion="2" ma:contentTypeDescription="Creare un nuovo documento." ma:contentTypeScope="" ma:versionID="d33cde419131d243921fd6f4b6b0960e">
  <xsd:schema xmlns:xsd="http://www.w3.org/2001/XMLSchema" xmlns:xs="http://www.w3.org/2001/XMLSchema" xmlns:p="http://schemas.microsoft.com/office/2006/metadata/properties" xmlns:ns3="89ec6bb2-8cad-489d-9c98-3fed4e9befa7" targetNamespace="http://schemas.microsoft.com/office/2006/metadata/properties" ma:root="true" ma:fieldsID="a0032a305cbe5f1601479d047c971f9e" ns3:_="">
    <xsd:import namespace="89ec6bb2-8cad-489d-9c98-3fed4e9bef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ec6bb2-8cad-489d-9c98-3fed4e9bef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635E75-1442-4D5A-9242-063C2C4469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ec6bb2-8cad-489d-9c98-3fed4e9bef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B4F54A-D714-43E7-9704-F2E2903D4B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F54BAB-43EF-4AFD-BB86-9126AACE408E}">
  <ds:schemaRefs>
    <ds:schemaRef ds:uri="89ec6bb2-8cad-489d-9c98-3fed4e9befa7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210</Words>
  <Application>Microsoft Office PowerPoint</Application>
  <PresentationFormat>Widescreen</PresentationFormat>
  <Paragraphs>47</Paragraphs>
  <Slides>21</Slides>
  <Notes>0</Notes>
  <HiddenSlides>0</HiddenSlides>
  <MMClips>19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Tema di Office</vt:lpstr>
      <vt:lpstr>Vorticità e  Anelli Vorticosi</vt:lpstr>
      <vt:lpstr>Vorticità</vt:lpstr>
      <vt:lpstr>Risoluzioni Numeriche</vt:lpstr>
      <vt:lpstr>Metodo dei tubi vorticosi</vt:lpstr>
      <vt:lpstr>Legge di Biot-Savart</vt:lpstr>
      <vt:lpstr>Discretizzazione</vt:lpstr>
      <vt:lpstr>Costo Computazionale</vt:lpstr>
      <vt:lpstr>Anelli Vorticosi</vt:lpstr>
      <vt:lpstr>Formazione</vt:lpstr>
      <vt:lpstr>Apparato Sperimentale</vt:lpstr>
      <vt:lpstr>Collisione frontale</vt:lpstr>
      <vt:lpstr>Collisione frontale</vt:lpstr>
      <vt:lpstr>Leap-frogging</vt:lpstr>
      <vt:lpstr>Leap-frogging</vt:lpstr>
      <vt:lpstr>Collisione a un angolo</vt:lpstr>
      <vt:lpstr>Collisione a un angolo</vt:lpstr>
      <vt:lpstr>Interazione con bordo rigido</vt:lpstr>
      <vt:lpstr>Interazione con bordo rigido</vt:lpstr>
      <vt:lpstr>Interazioni asimmetriche</vt:lpstr>
      <vt:lpstr>Interazioni asimmetriche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Vorticità e  Anelli Vorticosi</dc:title>
  <dc:creator>Davide Gianatti</dc:creator>
  <cp:lastModifiedBy>Davide Gianatti</cp:lastModifiedBy>
  <cp:revision>4</cp:revision>
  <dcterms:created xsi:type="dcterms:W3CDTF">2022-01-30T10:30:07Z</dcterms:created>
  <dcterms:modified xsi:type="dcterms:W3CDTF">2022-03-04T19:56:19Z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0x010100A5685C952DD5C64F8710BE51A18DD279</vt:lpwstr>
  </property>
</Properties>
</file>